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9" r:id="rId2"/>
    <p:sldId id="294" r:id="rId3"/>
    <p:sldId id="266" r:id="rId4"/>
    <p:sldId id="261" r:id="rId5"/>
    <p:sldId id="280" r:id="rId6"/>
    <p:sldId id="283" r:id="rId7"/>
    <p:sldId id="295" r:id="rId8"/>
    <p:sldId id="298" r:id="rId9"/>
    <p:sldId id="284" r:id="rId10"/>
    <p:sldId id="296" r:id="rId11"/>
    <p:sldId id="300" r:id="rId12"/>
    <p:sldId id="275" r:id="rId13"/>
    <p:sldId id="285" r:id="rId14"/>
    <p:sldId id="282" r:id="rId15"/>
    <p:sldId id="291" r:id="rId16"/>
    <p:sldId id="297" r:id="rId17"/>
    <p:sldId id="299" r:id="rId18"/>
    <p:sldId id="292" r:id="rId19"/>
    <p:sldId id="293" r:id="rId20"/>
    <p:sldId id="30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2A70"/>
    <a:srgbClr val="131C4D"/>
    <a:srgbClr val="151D4E"/>
    <a:srgbClr val="FBBC73"/>
    <a:srgbClr val="4472C4"/>
    <a:srgbClr val="53A8CF"/>
    <a:srgbClr val="EF7521"/>
    <a:srgbClr val="A4BCCF"/>
    <a:srgbClr val="D3B289"/>
    <a:srgbClr val="BD8B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2F771-BC82-40DE-8CE0-7E115DCBFADA}" type="doc">
      <dgm:prSet loTypeId="urn:microsoft.com/office/officeart/2005/8/layout/vList3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8E4735-3292-4913-90F6-D05DB68E6D45}">
      <dgm:prSet phldrT="[Текст]" custT="1"/>
      <dgm:spPr>
        <a:solidFill>
          <a:srgbClr val="FBBC73"/>
        </a:solidFill>
      </dgm:spPr>
      <dgm:t>
        <a:bodyPr/>
        <a:lstStyle/>
        <a:p>
          <a:pPr algn="l"/>
          <a:r>
            <a:rPr lang="ru-RU" sz="1400" b="1" i="1" u="sng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Средние века</a:t>
          </a:r>
          <a:r>
            <a:rPr lang="ru-RU" sz="1400" b="1" i="1" u="none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Л</a:t>
          </a:r>
          <a:r>
            <a:rPr lang="ru-RU" sz="1400" b="0" i="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юди продолжили использовать </a:t>
          </a:r>
          <a:r>
            <a:rPr lang="ru-RU" sz="1400" b="0" i="0" dirty="0" err="1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моноалфавитные</a:t>
          </a:r>
          <a:r>
            <a:rPr lang="ru-RU" sz="1400" b="0" i="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шифры, хотя в некоторых странах изобретали и другие способы криптографии. Но если раньше шифровали в основном военные послания, то теперь засекречивать сообщения стали дипломаты, купцы и простые граждане. </a:t>
          </a:r>
          <a:r>
            <a:rPr lang="ru-RU" sz="1400" b="1" i="1" u="sng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Манускрипт аль-</a:t>
          </a:r>
          <a:r>
            <a:rPr lang="ru-RU" sz="1400" b="1" i="1" u="sng" dirty="0" err="1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Кинди</a:t>
          </a:r>
          <a:r>
            <a:rPr lang="ru-RU" sz="1400" b="1" i="1" u="sng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тайнопись (Литорея), криптография Византии.</a:t>
          </a:r>
        </a:p>
      </dgm:t>
    </dgm:pt>
    <dgm:pt modelId="{C0F15D12-C9F3-459F-B6F6-B71AB590233B}" type="parTrans" cxnId="{335771D5-92B6-4D94-9EC0-3E98CC7FF0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A260E-4D7E-46FB-B25B-02F93C688593}" type="sibTrans" cxnId="{335771D5-92B6-4D94-9EC0-3E98CC7FF0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1C4EE-B70A-44A8-B0A8-4C7AC8C90773}">
      <dgm:prSet phldrT="[Текст]" custT="1"/>
      <dgm:spPr>
        <a:solidFill>
          <a:srgbClr val="151D4E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200" b="1" i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Современная криптография.</a:t>
          </a:r>
          <a:r>
            <a:rPr lang="ru-RU" sz="12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Появление доступного интернета перевело криптографию на новый уровень. Криптографические методы стали широко использоваться частными лицами в электронных коммерческих операциях, телекоммуникациях и многих других средах. Первая получила особенную популярность и привела к появлению новой, не контролируемой государством валюты — биткойна.</a:t>
          </a:r>
          <a:endParaRPr lang="ru-RU" sz="1200" b="1" i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61389-1483-4D32-99F7-CB6B0A5D53E6}" type="parTrans" cxnId="{D738E5AB-EE1D-4A0E-ACD0-B464EDC097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C8D03-D63E-462E-85D4-DBACE8EBF4FD}" type="sibTrans" cxnId="{D738E5AB-EE1D-4A0E-ACD0-B464EDC097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FBD8E-0C50-4D84-B959-EFCC92C8DA2C}">
      <dgm:prSet phldrT="[Текст]" custT="1"/>
      <dgm:spPr>
        <a:solidFill>
          <a:srgbClr val="A4BCCF"/>
        </a:solidFill>
      </dgm:spPr>
      <dgm:t>
        <a:bodyPr/>
        <a:lstStyle/>
        <a:p>
          <a:pPr algn="l"/>
          <a:r>
            <a:rPr lang="ru-RU" sz="1400" b="1" i="1" u="sng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Эпоха возрождения</a:t>
          </a:r>
          <a:r>
            <a:rPr lang="en-US" sz="1400" b="1" i="1" u="sng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400" b="1" i="1" u="none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1400—1700-е годы люди сосредоточились на изобретении шифров, а не шифровальных инструментов. Хотя именно этот инструмент и дал начало новому периоду в криптографии. </a:t>
          </a:r>
          <a:r>
            <a:rPr lang="ru-RU" sz="1400" b="1" i="1" u="sng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Диск Альберти, Шифр </a:t>
          </a:r>
          <a:r>
            <a:rPr lang="ru-RU" sz="1400" b="1" i="1" u="sng" dirty="0" err="1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Виженера</a:t>
          </a:r>
          <a:r>
            <a:rPr lang="ru-RU" sz="1400" b="1" i="1" u="sng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шифр </a:t>
          </a:r>
          <a:r>
            <a:rPr lang="ru-RU" sz="1400" b="1" i="1" u="sng" dirty="0" err="1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Россиньолей</a:t>
          </a:r>
          <a:r>
            <a:rPr lang="ru-RU" sz="1400" b="1" i="1" u="sng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solidFill>
              <a:srgbClr val="1E2A7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47062-0701-4EED-B450-63CE3ABEC075}" type="parTrans" cxnId="{BF91C453-4D7B-4568-A009-7F473BD84C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E130E-1E42-4181-909D-FE9E095ACF19}" type="sibTrans" cxnId="{BF91C453-4D7B-4568-A009-7F473BD84C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EFD7C-8E28-4531-8714-451D189FF3DC}">
      <dgm:prSet custT="1"/>
      <dgm:spPr>
        <a:solidFill>
          <a:srgbClr val="45C1ED"/>
        </a:solidFill>
      </dgm:spPr>
      <dgm:t>
        <a:bodyPr/>
        <a:lstStyle/>
        <a:p>
          <a:pPr algn="l"/>
          <a:r>
            <a:rPr lang="ru-RU" sz="1400" b="1" i="1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Мировые войны.</a:t>
          </a:r>
          <a:r>
            <a:rPr lang="ru-RU" sz="1400" b="0" i="0" u="none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началу Первой мировой войны криптографию уже считали полноценным боевым инструментом. Характеризуется внедрением электромеханических устройств в работу шифровальщиков. Эти устройства делились на два тип – роторные машины и машины на цевочных дисках. </a:t>
          </a:r>
          <a:r>
            <a:rPr lang="ru-RU" sz="1400" b="1" i="1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Примеры: «</a:t>
          </a:r>
          <a:r>
            <a:rPr lang="ru-RU" sz="1400" b="1" i="1" u="sng" dirty="0" err="1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Энигма</a:t>
          </a:r>
          <a:r>
            <a:rPr lang="ru-RU" sz="1400" b="1" i="1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машина Лоренца, М-209</a:t>
          </a:r>
        </a:p>
      </dgm:t>
    </dgm:pt>
    <dgm:pt modelId="{EE1731B6-3245-4545-9F80-339D372700F2}" type="parTrans" cxnId="{6D6757F2-C391-4B2A-976F-1CC276D66E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BFA71-6A44-496F-BF6E-AE81881BFA14}" type="sibTrans" cxnId="{6D6757F2-C391-4B2A-976F-1CC276D66E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1882A-879E-43B1-89FD-28CCD5FA98CA}">
      <dgm:prSet custT="1"/>
      <dgm:spPr>
        <a:solidFill>
          <a:srgbClr val="EF7521"/>
        </a:solidFill>
      </dgm:spPr>
      <dgm:t>
        <a:bodyPr/>
        <a:lstStyle/>
        <a:p>
          <a:pPr algn="l"/>
          <a:r>
            <a:rPr lang="ru-RU" sz="1400" b="1" i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Древний мир</a:t>
          </a:r>
          <a:r>
            <a:rPr lang="en-US" sz="1400" b="1" i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4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Свои послания пытались шифровать еще в древних цивилизациях: Индии, Египте, Месопотамии. Чтобы запутать читателя, использовали методы кодирования и стенографии, которые лишь косвенно относятся к криптографии. Шифрование обычно сводилось к перестановке и замене символов</a:t>
          </a:r>
          <a:r>
            <a:rPr lang="ru-RU" sz="1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Иероглифы, </a:t>
          </a:r>
          <a:r>
            <a:rPr lang="ru-RU" sz="1400" b="1" i="1" u="sng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Атбаш</a:t>
          </a:r>
          <a:r>
            <a:rPr lang="ru-RU" sz="1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i="1" u="sng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Сциталла</a:t>
          </a:r>
          <a:r>
            <a:rPr lang="ru-RU" sz="1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i="1" u="sng" dirty="0"/>
            <a:t>Шифр Цезаря.</a:t>
          </a:r>
          <a:endParaRPr lang="ru-RU" sz="1400" b="1" i="1" u="sng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1029B-50FA-4878-A693-EE4365A6FDEF}" type="parTrans" cxnId="{359421ED-7402-4FFE-8CF8-CDFD377312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E4590-0644-4BA2-94B1-78860313AE5A}" type="sibTrans" cxnId="{359421ED-7402-4FFE-8CF8-CDFD377312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53CBE-0654-4D1F-AE1C-CDCD3FD74810}" type="pres">
      <dgm:prSet presAssocID="{34E2F771-BC82-40DE-8CE0-7E115DCBFA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8DD5D7-4287-439D-A6A6-B34485EE31A5}" type="pres">
      <dgm:prSet presAssocID="{6E1EFD7C-8E28-4531-8714-451D189FF3DC}" presName="composite" presStyleCnt="0"/>
      <dgm:spPr/>
    </dgm:pt>
    <dgm:pt modelId="{EF17052C-4DAB-4EF6-8037-2E5AA6072EE8}" type="pres">
      <dgm:prSet presAssocID="{6E1EFD7C-8E28-4531-8714-451D189FF3DC}" presName="imgShp" presStyleLbl="fgImgPlace1" presStyleIdx="0" presStyleCnt="5" custLinFactY="186642" custLinFactNeighborX="-9954" custLinFactNeighborY="200000"/>
      <dgm:spPr>
        <a:gradFill flip="none" rotWithShape="0">
          <a:gsLst>
            <a:gs pos="0">
              <a:srgbClr val="45C1ED">
                <a:shade val="30000"/>
                <a:satMod val="115000"/>
              </a:srgbClr>
            </a:gs>
            <a:gs pos="50000">
              <a:srgbClr val="45C1ED">
                <a:shade val="67500"/>
                <a:satMod val="115000"/>
              </a:srgbClr>
            </a:gs>
            <a:gs pos="100000">
              <a:srgbClr val="45C1ED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7553C241-F5F1-458E-BA8A-1147C88D4474}" type="pres">
      <dgm:prSet presAssocID="{6E1EFD7C-8E28-4531-8714-451D189FF3DC}" presName="txShp" presStyleLbl="node1" presStyleIdx="0" presStyleCnt="5" custLinFactY="186642" custLinFactNeighborX="-807" custLinFactNeighborY="2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7FA7E5-16EC-4FFC-882E-8C7BA6782E9E}" type="pres">
      <dgm:prSet presAssocID="{2E7BFA71-6A44-496F-BF6E-AE81881BFA14}" presName="spacing" presStyleCnt="0"/>
      <dgm:spPr/>
    </dgm:pt>
    <dgm:pt modelId="{F4AB258D-8B0A-4A73-A09E-5483D966C22D}" type="pres">
      <dgm:prSet presAssocID="{F68E4735-3292-4913-90F6-D05DB68E6D45}" presName="composite" presStyleCnt="0"/>
      <dgm:spPr/>
    </dgm:pt>
    <dgm:pt modelId="{CBCFF55E-8076-4C52-B3D2-402186EE0D8E}" type="pres">
      <dgm:prSet presAssocID="{F68E4735-3292-4913-90F6-D05DB68E6D45}" presName="imgShp" presStyleLbl="fgImgPlace1" presStyleIdx="1" presStyleCnt="5" custLinFactNeighborX="-7776"/>
      <dgm:spPr>
        <a:gradFill flip="none" rotWithShape="1">
          <a:gsLst>
            <a:gs pos="0">
              <a:srgbClr val="FBBC73">
                <a:shade val="30000"/>
                <a:satMod val="115000"/>
              </a:srgbClr>
            </a:gs>
            <a:gs pos="31000">
              <a:srgbClr val="FBBC73">
                <a:shade val="67500"/>
                <a:satMod val="115000"/>
              </a:srgbClr>
            </a:gs>
            <a:gs pos="74000">
              <a:srgbClr val="FBBC73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8D6EEDEA-CAC4-4F49-99A7-66DE9BBA3562}" type="pres">
      <dgm:prSet presAssocID="{F68E4735-3292-4913-90F6-D05DB68E6D45}" presName="txShp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6F0D795-CB29-4833-92F4-E073DA1C556B}" type="pres">
      <dgm:prSet presAssocID="{F32A260E-4D7E-46FB-B25B-02F93C688593}" presName="spacing" presStyleCnt="0"/>
      <dgm:spPr/>
    </dgm:pt>
    <dgm:pt modelId="{57117B07-0163-4381-9A0E-4187BDED6B3E}" type="pres">
      <dgm:prSet presAssocID="{C2A1C4EE-B70A-44A8-B0A8-4C7AC8C90773}" presName="composite" presStyleCnt="0"/>
      <dgm:spPr/>
    </dgm:pt>
    <dgm:pt modelId="{9B4B4C1E-BCED-4392-9F21-CD9EDFAAD012}" type="pres">
      <dgm:prSet presAssocID="{C2A1C4EE-B70A-44A8-B0A8-4C7AC8C90773}" presName="imgShp" presStyleLbl="fgImgPlace1" presStyleIdx="2" presStyleCnt="5" custLinFactY="100000" custLinFactNeighborX="-9954" custLinFactNeighborY="158838"/>
      <dgm:spPr>
        <a:gradFill flip="none" rotWithShape="0">
          <a:gsLst>
            <a:gs pos="0">
              <a:srgbClr val="1E2A70">
                <a:shade val="30000"/>
                <a:satMod val="115000"/>
              </a:srgbClr>
            </a:gs>
            <a:gs pos="50000">
              <a:srgbClr val="1E2A70">
                <a:shade val="67500"/>
                <a:satMod val="115000"/>
              </a:srgbClr>
            </a:gs>
            <a:gs pos="100000">
              <a:srgbClr val="1E2A70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AC38380D-835E-4C70-87DA-8C2938AB7AA5}" type="pres">
      <dgm:prSet presAssocID="{C2A1C4EE-B70A-44A8-B0A8-4C7AC8C90773}" presName="txShp" presStyleLbl="node1" presStyleIdx="2" presStyleCnt="5" custLinFactY="100000" custLinFactNeighborX="-807" custLinFactNeighborY="1588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41BED5-EF6A-46D0-B3B5-E769996A1137}" type="pres">
      <dgm:prSet presAssocID="{9D6C8D03-D63E-462E-85D4-DBACE8EBF4FD}" presName="spacing" presStyleCnt="0"/>
      <dgm:spPr/>
    </dgm:pt>
    <dgm:pt modelId="{027445B4-10D2-4BDE-9FEA-61E2A615878D}" type="pres">
      <dgm:prSet presAssocID="{721FBD8E-0C50-4D84-B959-EFCC92C8DA2C}" presName="composite" presStyleCnt="0"/>
      <dgm:spPr/>
    </dgm:pt>
    <dgm:pt modelId="{4F98AA77-E854-40D6-AF2C-20CF22326DFA}" type="pres">
      <dgm:prSet presAssocID="{721FBD8E-0C50-4D84-B959-EFCC92C8DA2C}" presName="imgShp" presStyleLbl="fgImgPlace1" presStyleIdx="3" presStyleCnt="5" custLinFactY="-29851" custLinFactNeighborX="-9954" custLinFactNeighborY="-100000"/>
      <dgm:spPr>
        <a:gradFill flip="none" rotWithShape="0">
          <a:gsLst>
            <a:gs pos="0">
              <a:srgbClr val="A4BCCF">
                <a:shade val="30000"/>
                <a:satMod val="115000"/>
              </a:srgbClr>
            </a:gs>
            <a:gs pos="50000">
              <a:srgbClr val="A4BCCF">
                <a:shade val="67500"/>
                <a:satMod val="115000"/>
              </a:srgbClr>
            </a:gs>
            <a:gs pos="100000">
              <a:srgbClr val="A4BCCF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728A95C8-BE87-4417-AF3E-1EA043C32712}" type="pres">
      <dgm:prSet presAssocID="{721FBD8E-0C50-4D84-B959-EFCC92C8DA2C}" presName="txShp" presStyleLbl="node1" presStyleIdx="3" presStyleCnt="5" custLinFactY="-29851" custLinFactNeighborX="-807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37A04EF-1891-4DAC-82CE-44DCEF0E5DAA}" type="pres">
      <dgm:prSet presAssocID="{7BBE130E-1E42-4181-909D-FE9E095ACF19}" presName="spacing" presStyleCnt="0"/>
      <dgm:spPr/>
    </dgm:pt>
    <dgm:pt modelId="{E1FEEBE0-958D-448D-A26F-50B67F682031}" type="pres">
      <dgm:prSet presAssocID="{C401882A-879E-43B1-89FD-28CCD5FA98CA}" presName="composite" presStyleCnt="0"/>
      <dgm:spPr/>
    </dgm:pt>
    <dgm:pt modelId="{FB958A1C-84C0-4E97-904F-C978436A0F1A}" type="pres">
      <dgm:prSet presAssocID="{C401882A-879E-43B1-89FD-28CCD5FA98CA}" presName="imgShp" presStyleLbl="fgImgPlace1" presStyleIdx="4" presStyleCnt="5" custLinFactY="-219871" custLinFactNeighborX="-8853" custLinFactNeighborY="-300000"/>
      <dgm:spPr>
        <a:gradFill flip="none" rotWithShape="1">
          <a:gsLst>
            <a:gs pos="0">
              <a:srgbClr val="EF7521">
                <a:shade val="30000"/>
                <a:satMod val="115000"/>
              </a:srgbClr>
            </a:gs>
            <a:gs pos="50000">
              <a:srgbClr val="EF7521">
                <a:shade val="67500"/>
                <a:satMod val="115000"/>
              </a:srgbClr>
            </a:gs>
            <a:gs pos="100000">
              <a:srgbClr val="EF7521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A3AEFEBE-B7C2-4998-BFC8-729C1201D732}" type="pres">
      <dgm:prSet presAssocID="{C401882A-879E-43B1-89FD-28CCD5FA98CA}" presName="txShp" presStyleLbl="node1" presStyleIdx="4" presStyleCnt="5" custLinFactY="-219871" custLinFactNeighborX="-456" custLinFactNeighborY="-3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CEB9739-28EF-4B29-87A2-13CE956C0508}" type="presOf" srcId="{721FBD8E-0C50-4D84-B959-EFCC92C8DA2C}" destId="{728A95C8-BE87-4417-AF3E-1EA043C32712}" srcOrd="0" destOrd="0" presId="urn:microsoft.com/office/officeart/2005/8/layout/vList3#1"/>
    <dgm:cxn modelId="{BF91C453-4D7B-4568-A009-7F473BD84C5E}" srcId="{34E2F771-BC82-40DE-8CE0-7E115DCBFADA}" destId="{721FBD8E-0C50-4D84-B959-EFCC92C8DA2C}" srcOrd="3" destOrd="0" parTransId="{25147062-0701-4EED-B450-63CE3ABEC075}" sibTransId="{7BBE130E-1E42-4181-909D-FE9E095ACF19}"/>
    <dgm:cxn modelId="{28283A02-1920-46B6-84E6-42A82DBE00E9}" type="presOf" srcId="{6E1EFD7C-8E28-4531-8714-451D189FF3DC}" destId="{7553C241-F5F1-458E-BA8A-1147C88D4474}" srcOrd="0" destOrd="0" presId="urn:microsoft.com/office/officeart/2005/8/layout/vList3#1"/>
    <dgm:cxn modelId="{359421ED-7402-4FFE-8CF8-CDFD377312CB}" srcId="{34E2F771-BC82-40DE-8CE0-7E115DCBFADA}" destId="{C401882A-879E-43B1-89FD-28CCD5FA98CA}" srcOrd="4" destOrd="0" parTransId="{0D71029B-50FA-4878-A693-EE4365A6FDEF}" sibTransId="{CECE4590-0644-4BA2-94B1-78860313AE5A}"/>
    <dgm:cxn modelId="{D738E5AB-EE1D-4A0E-ACD0-B464EDC09701}" srcId="{34E2F771-BC82-40DE-8CE0-7E115DCBFADA}" destId="{C2A1C4EE-B70A-44A8-B0A8-4C7AC8C90773}" srcOrd="2" destOrd="0" parTransId="{2B061389-1483-4D32-99F7-CB6B0A5D53E6}" sibTransId="{9D6C8D03-D63E-462E-85D4-DBACE8EBF4FD}"/>
    <dgm:cxn modelId="{CCC45461-0937-4D7C-B4DA-B600277A9546}" type="presOf" srcId="{C401882A-879E-43B1-89FD-28CCD5FA98CA}" destId="{A3AEFEBE-B7C2-4998-BFC8-729C1201D732}" srcOrd="0" destOrd="0" presId="urn:microsoft.com/office/officeart/2005/8/layout/vList3#1"/>
    <dgm:cxn modelId="{3F03F9AB-9F5D-4E7F-B446-552B9C5FD2AA}" type="presOf" srcId="{34E2F771-BC82-40DE-8CE0-7E115DCBFADA}" destId="{15A53CBE-0654-4D1F-AE1C-CDCD3FD74810}" srcOrd="0" destOrd="0" presId="urn:microsoft.com/office/officeart/2005/8/layout/vList3#1"/>
    <dgm:cxn modelId="{335771D5-92B6-4D94-9EC0-3E98CC7FF0A6}" srcId="{34E2F771-BC82-40DE-8CE0-7E115DCBFADA}" destId="{F68E4735-3292-4913-90F6-D05DB68E6D45}" srcOrd="1" destOrd="0" parTransId="{C0F15D12-C9F3-459F-B6F6-B71AB590233B}" sibTransId="{F32A260E-4D7E-46FB-B25B-02F93C688593}"/>
    <dgm:cxn modelId="{6D6757F2-C391-4B2A-976F-1CC276D66E58}" srcId="{34E2F771-BC82-40DE-8CE0-7E115DCBFADA}" destId="{6E1EFD7C-8E28-4531-8714-451D189FF3DC}" srcOrd="0" destOrd="0" parTransId="{EE1731B6-3245-4545-9F80-339D372700F2}" sibTransId="{2E7BFA71-6A44-496F-BF6E-AE81881BFA14}"/>
    <dgm:cxn modelId="{1C56CF48-C610-409D-8FBC-73562A19A92D}" type="presOf" srcId="{F68E4735-3292-4913-90F6-D05DB68E6D45}" destId="{8D6EEDEA-CAC4-4F49-99A7-66DE9BBA3562}" srcOrd="0" destOrd="0" presId="urn:microsoft.com/office/officeart/2005/8/layout/vList3#1"/>
    <dgm:cxn modelId="{464A21A8-987B-48BC-B9E3-579D065F6D6E}" type="presOf" srcId="{C2A1C4EE-B70A-44A8-B0A8-4C7AC8C90773}" destId="{AC38380D-835E-4C70-87DA-8C2938AB7AA5}" srcOrd="0" destOrd="0" presId="urn:microsoft.com/office/officeart/2005/8/layout/vList3#1"/>
    <dgm:cxn modelId="{A80E1874-22E7-4BF6-83D2-02709A51590B}" type="presParOf" srcId="{15A53CBE-0654-4D1F-AE1C-CDCD3FD74810}" destId="{618DD5D7-4287-439D-A6A6-B34485EE31A5}" srcOrd="0" destOrd="0" presId="urn:microsoft.com/office/officeart/2005/8/layout/vList3#1"/>
    <dgm:cxn modelId="{480718B1-CD7B-4B12-AE98-A3DC6892BB31}" type="presParOf" srcId="{618DD5D7-4287-439D-A6A6-B34485EE31A5}" destId="{EF17052C-4DAB-4EF6-8037-2E5AA6072EE8}" srcOrd="0" destOrd="0" presId="urn:microsoft.com/office/officeart/2005/8/layout/vList3#1"/>
    <dgm:cxn modelId="{EC64D37D-D961-48FA-B7DB-F4DDFF89F054}" type="presParOf" srcId="{618DD5D7-4287-439D-A6A6-B34485EE31A5}" destId="{7553C241-F5F1-458E-BA8A-1147C88D4474}" srcOrd="1" destOrd="0" presId="urn:microsoft.com/office/officeart/2005/8/layout/vList3#1"/>
    <dgm:cxn modelId="{8584B6C5-621A-4A45-90E6-80FA86390A80}" type="presParOf" srcId="{15A53CBE-0654-4D1F-AE1C-CDCD3FD74810}" destId="{F17FA7E5-16EC-4FFC-882E-8C7BA6782E9E}" srcOrd="1" destOrd="0" presId="urn:microsoft.com/office/officeart/2005/8/layout/vList3#1"/>
    <dgm:cxn modelId="{5CB723BF-E538-4FFF-A6AA-6579B1C705E2}" type="presParOf" srcId="{15A53CBE-0654-4D1F-AE1C-CDCD3FD74810}" destId="{F4AB258D-8B0A-4A73-A09E-5483D966C22D}" srcOrd="2" destOrd="0" presId="urn:microsoft.com/office/officeart/2005/8/layout/vList3#1"/>
    <dgm:cxn modelId="{2E8838C6-0FB2-4BF1-9572-53B07B063C09}" type="presParOf" srcId="{F4AB258D-8B0A-4A73-A09E-5483D966C22D}" destId="{CBCFF55E-8076-4C52-B3D2-402186EE0D8E}" srcOrd="0" destOrd="0" presId="urn:microsoft.com/office/officeart/2005/8/layout/vList3#1"/>
    <dgm:cxn modelId="{AC797EE0-E5BB-4DE7-92C5-A76EC1B2D256}" type="presParOf" srcId="{F4AB258D-8B0A-4A73-A09E-5483D966C22D}" destId="{8D6EEDEA-CAC4-4F49-99A7-66DE9BBA3562}" srcOrd="1" destOrd="0" presId="urn:microsoft.com/office/officeart/2005/8/layout/vList3#1"/>
    <dgm:cxn modelId="{EF6BBD24-9FA5-46AB-92A4-133C5184AF06}" type="presParOf" srcId="{15A53CBE-0654-4D1F-AE1C-CDCD3FD74810}" destId="{D6F0D795-CB29-4833-92F4-E073DA1C556B}" srcOrd="3" destOrd="0" presId="urn:microsoft.com/office/officeart/2005/8/layout/vList3#1"/>
    <dgm:cxn modelId="{B30AF8D2-F4D5-4462-99B3-69F2EE6146DE}" type="presParOf" srcId="{15A53CBE-0654-4D1F-AE1C-CDCD3FD74810}" destId="{57117B07-0163-4381-9A0E-4187BDED6B3E}" srcOrd="4" destOrd="0" presId="urn:microsoft.com/office/officeart/2005/8/layout/vList3#1"/>
    <dgm:cxn modelId="{38F596E4-815D-4CE7-81DE-14B185313DBC}" type="presParOf" srcId="{57117B07-0163-4381-9A0E-4187BDED6B3E}" destId="{9B4B4C1E-BCED-4392-9F21-CD9EDFAAD012}" srcOrd="0" destOrd="0" presId="urn:microsoft.com/office/officeart/2005/8/layout/vList3#1"/>
    <dgm:cxn modelId="{824FC9E8-D165-4500-9C1E-A20957B49898}" type="presParOf" srcId="{57117B07-0163-4381-9A0E-4187BDED6B3E}" destId="{AC38380D-835E-4C70-87DA-8C2938AB7AA5}" srcOrd="1" destOrd="0" presId="urn:microsoft.com/office/officeart/2005/8/layout/vList3#1"/>
    <dgm:cxn modelId="{420253CE-4699-4600-ADF5-31F61DC55725}" type="presParOf" srcId="{15A53CBE-0654-4D1F-AE1C-CDCD3FD74810}" destId="{2D41BED5-EF6A-46D0-B3B5-E769996A1137}" srcOrd="5" destOrd="0" presId="urn:microsoft.com/office/officeart/2005/8/layout/vList3#1"/>
    <dgm:cxn modelId="{BFC36755-8201-4ACE-91DD-B0DA8DEBE320}" type="presParOf" srcId="{15A53CBE-0654-4D1F-AE1C-CDCD3FD74810}" destId="{027445B4-10D2-4BDE-9FEA-61E2A615878D}" srcOrd="6" destOrd="0" presId="urn:microsoft.com/office/officeart/2005/8/layout/vList3#1"/>
    <dgm:cxn modelId="{7E02BF6B-BC44-42A6-AF66-D2FD0FA28FEA}" type="presParOf" srcId="{027445B4-10D2-4BDE-9FEA-61E2A615878D}" destId="{4F98AA77-E854-40D6-AF2C-20CF22326DFA}" srcOrd="0" destOrd="0" presId="urn:microsoft.com/office/officeart/2005/8/layout/vList3#1"/>
    <dgm:cxn modelId="{5F84A8E9-ECE8-4282-8C2E-69222801F8FC}" type="presParOf" srcId="{027445B4-10D2-4BDE-9FEA-61E2A615878D}" destId="{728A95C8-BE87-4417-AF3E-1EA043C32712}" srcOrd="1" destOrd="0" presId="urn:microsoft.com/office/officeart/2005/8/layout/vList3#1"/>
    <dgm:cxn modelId="{CB8F612D-55FC-4E9C-A7A1-433BBBB8CB58}" type="presParOf" srcId="{15A53CBE-0654-4D1F-AE1C-CDCD3FD74810}" destId="{937A04EF-1891-4DAC-82CE-44DCEF0E5DAA}" srcOrd="7" destOrd="0" presId="urn:microsoft.com/office/officeart/2005/8/layout/vList3#1"/>
    <dgm:cxn modelId="{0DAEA1C7-49D0-48FF-89A1-1BA01B8026BC}" type="presParOf" srcId="{15A53CBE-0654-4D1F-AE1C-CDCD3FD74810}" destId="{E1FEEBE0-958D-448D-A26F-50B67F682031}" srcOrd="8" destOrd="0" presId="urn:microsoft.com/office/officeart/2005/8/layout/vList3#1"/>
    <dgm:cxn modelId="{B7D252D9-7BE8-4470-BD04-0D403998AC80}" type="presParOf" srcId="{E1FEEBE0-958D-448D-A26F-50B67F682031}" destId="{FB958A1C-84C0-4E97-904F-C978436A0F1A}" srcOrd="0" destOrd="0" presId="urn:microsoft.com/office/officeart/2005/8/layout/vList3#1"/>
    <dgm:cxn modelId="{4E568265-F1D2-403B-910A-B25AB7FDB573}" type="presParOf" srcId="{E1FEEBE0-958D-448D-A26F-50B67F682031}" destId="{A3AEFEBE-B7C2-4998-BFC8-729C1201D73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C241-F5F1-458E-BA8A-1147C88D4474}">
      <dsp:nvSpPr>
        <dsp:cNvPr id="0" name=""/>
        <dsp:cNvSpPr/>
      </dsp:nvSpPr>
      <dsp:spPr>
        <a:xfrm rot="10800000">
          <a:off x="2081114" y="3747941"/>
          <a:ext cx="7542739" cy="968484"/>
        </a:xfrm>
        <a:prstGeom prst="roundRect">
          <a:avLst/>
        </a:prstGeom>
        <a:solidFill>
          <a:srgbClr val="45C1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07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sng" kern="120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Мировые войны.</a:t>
          </a:r>
          <a:r>
            <a:rPr lang="ru-RU" sz="1400" b="0" i="0" u="none" kern="120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началу Первой мировой войны криптографию уже считали полноценным боевым инструментом. Характеризуется внедрением электромеханических устройств в работу шифровальщиков. Эти устройства делились на два тип – роторные машины и машины на цевочных дисках. </a:t>
          </a:r>
          <a:r>
            <a:rPr lang="ru-RU" sz="1400" b="1" i="1" u="sng" kern="120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Примеры: «</a:t>
          </a:r>
          <a:r>
            <a:rPr lang="ru-RU" sz="1400" b="1" i="1" u="sng" kern="1200" dirty="0" err="1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Энигма</a:t>
          </a:r>
          <a:r>
            <a:rPr lang="ru-RU" sz="1400" b="1" i="1" u="sng" kern="120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машина Лоренца, М-209</a:t>
          </a:r>
        </a:p>
      </dsp:txBody>
      <dsp:txXfrm rot="10800000">
        <a:off x="2128391" y="3795218"/>
        <a:ext cx="7448185" cy="873930"/>
      </dsp:txXfrm>
    </dsp:sp>
    <dsp:sp modelId="{EF17052C-4DAB-4EF6-8037-2E5AA6072EE8}">
      <dsp:nvSpPr>
        <dsp:cNvPr id="0" name=""/>
        <dsp:cNvSpPr/>
      </dsp:nvSpPr>
      <dsp:spPr>
        <a:xfrm>
          <a:off x="1561338" y="3747941"/>
          <a:ext cx="968484" cy="968484"/>
        </a:xfrm>
        <a:prstGeom prst="ellipse">
          <a:avLst/>
        </a:prstGeom>
        <a:gradFill flip="none" rotWithShape="0">
          <a:gsLst>
            <a:gs pos="0">
              <a:srgbClr val="45C1ED">
                <a:shade val="30000"/>
                <a:satMod val="115000"/>
              </a:srgbClr>
            </a:gs>
            <a:gs pos="50000">
              <a:srgbClr val="45C1ED">
                <a:shade val="67500"/>
                <a:satMod val="115000"/>
              </a:srgbClr>
            </a:gs>
            <a:gs pos="100000">
              <a:srgbClr val="45C1ED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6EEDEA-CAC4-4F49-99A7-66DE9BBA3562}">
      <dsp:nvSpPr>
        <dsp:cNvPr id="0" name=""/>
        <dsp:cNvSpPr/>
      </dsp:nvSpPr>
      <dsp:spPr>
        <a:xfrm rot="10800000">
          <a:off x="2141984" y="1260956"/>
          <a:ext cx="7542739" cy="968484"/>
        </a:xfrm>
        <a:prstGeom prst="roundRect">
          <a:avLst/>
        </a:prstGeom>
        <a:solidFill>
          <a:srgbClr val="FBBC7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07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sng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Средние века</a:t>
          </a:r>
          <a:r>
            <a:rPr lang="ru-RU" sz="1400" b="1" i="1" u="none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Л</a:t>
          </a:r>
          <a:r>
            <a:rPr lang="ru-RU" sz="1400" b="0" i="0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юди продолжили использовать </a:t>
          </a:r>
          <a:r>
            <a:rPr lang="ru-RU" sz="1400" b="0" i="0" kern="1200" dirty="0" err="1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моноалфавитные</a:t>
          </a:r>
          <a:r>
            <a:rPr lang="ru-RU" sz="1400" b="0" i="0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шифры, хотя в некоторых странах изобретали и другие способы криптографии. Но если раньше шифровали в основном военные послания, то теперь засекречивать сообщения стали дипломаты, купцы и простые граждане. </a:t>
          </a:r>
          <a:r>
            <a:rPr lang="ru-RU" sz="1400" b="1" i="1" u="sng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Манускрипт аль-</a:t>
          </a:r>
          <a:r>
            <a:rPr lang="ru-RU" sz="1400" b="1" i="1" u="sng" kern="1200" dirty="0" err="1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Кинди</a:t>
          </a:r>
          <a:r>
            <a:rPr lang="ru-RU" sz="1400" b="1" i="1" u="sng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тайнопись (Литорея), криптография Византии.</a:t>
          </a:r>
        </a:p>
      </dsp:txBody>
      <dsp:txXfrm rot="10800000">
        <a:off x="2189261" y="1308233"/>
        <a:ext cx="7448185" cy="873930"/>
      </dsp:txXfrm>
    </dsp:sp>
    <dsp:sp modelId="{CBCFF55E-8076-4C52-B3D2-402186EE0D8E}">
      <dsp:nvSpPr>
        <dsp:cNvPr id="0" name=""/>
        <dsp:cNvSpPr/>
      </dsp:nvSpPr>
      <dsp:spPr>
        <a:xfrm>
          <a:off x="1582432" y="1260956"/>
          <a:ext cx="968484" cy="968484"/>
        </a:xfrm>
        <a:prstGeom prst="ellipse">
          <a:avLst/>
        </a:prstGeom>
        <a:gradFill flip="none" rotWithShape="1">
          <a:gsLst>
            <a:gs pos="0">
              <a:srgbClr val="FBBC73">
                <a:shade val="30000"/>
                <a:satMod val="115000"/>
              </a:srgbClr>
            </a:gs>
            <a:gs pos="31000">
              <a:srgbClr val="FBBC73">
                <a:shade val="67500"/>
                <a:satMod val="115000"/>
              </a:srgbClr>
            </a:gs>
            <a:gs pos="74000">
              <a:srgbClr val="FBBC73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38380D-835E-4C70-87DA-8C2938AB7AA5}">
      <dsp:nvSpPr>
        <dsp:cNvPr id="0" name=""/>
        <dsp:cNvSpPr/>
      </dsp:nvSpPr>
      <dsp:spPr>
        <a:xfrm rot="10800000">
          <a:off x="2081114" y="5025348"/>
          <a:ext cx="7542739" cy="968484"/>
        </a:xfrm>
        <a:prstGeom prst="roundRect">
          <a:avLst/>
        </a:prstGeom>
        <a:solidFill>
          <a:srgbClr val="151D4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075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Современная криптография.</a:t>
          </a:r>
          <a:r>
            <a:rPr lang="ru-RU" sz="12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Появление доступного интернета перевело криптографию на новый уровень. Криптографические методы стали широко использоваться частными лицами в электронных коммерческих операциях, телекоммуникациях и многих других средах. Первая получила особенную популярность и привела к появлению новой, не контролируемой государством валюты — биткойна.</a:t>
          </a:r>
          <a:endParaRPr lang="ru-RU" sz="1200" b="1" i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28391" y="5072625"/>
        <a:ext cx="7448185" cy="873930"/>
      </dsp:txXfrm>
    </dsp:sp>
    <dsp:sp modelId="{9B4B4C1E-BCED-4392-9F21-CD9EDFAAD012}">
      <dsp:nvSpPr>
        <dsp:cNvPr id="0" name=""/>
        <dsp:cNvSpPr/>
      </dsp:nvSpPr>
      <dsp:spPr>
        <a:xfrm>
          <a:off x="1561338" y="5025348"/>
          <a:ext cx="968484" cy="968484"/>
        </a:xfrm>
        <a:prstGeom prst="ellipse">
          <a:avLst/>
        </a:prstGeom>
        <a:gradFill flip="none" rotWithShape="0">
          <a:gsLst>
            <a:gs pos="0">
              <a:srgbClr val="1E2A70">
                <a:shade val="30000"/>
                <a:satMod val="115000"/>
              </a:srgbClr>
            </a:gs>
            <a:gs pos="50000">
              <a:srgbClr val="1E2A70">
                <a:shade val="67500"/>
                <a:satMod val="115000"/>
              </a:srgbClr>
            </a:gs>
            <a:gs pos="100000">
              <a:srgbClr val="1E2A70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8A95C8-BE87-4417-AF3E-1EA043C32712}">
      <dsp:nvSpPr>
        <dsp:cNvPr id="0" name=""/>
        <dsp:cNvSpPr/>
      </dsp:nvSpPr>
      <dsp:spPr>
        <a:xfrm rot="10800000">
          <a:off x="2081114" y="2518539"/>
          <a:ext cx="7542739" cy="968484"/>
        </a:xfrm>
        <a:prstGeom prst="roundRect">
          <a:avLst/>
        </a:prstGeom>
        <a:solidFill>
          <a:srgbClr val="A4BCC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07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sng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Эпоха возрождения</a:t>
          </a:r>
          <a:r>
            <a:rPr lang="en-US" sz="1400" b="1" i="1" u="sng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400" b="1" i="1" u="none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1400—1700-е годы люди сосредоточились на изобретении шифров, а не шифровальных инструментов. Хотя именно этот инструмент и дал начало новому периоду в криптографии. </a:t>
          </a:r>
          <a:r>
            <a:rPr lang="ru-RU" sz="1400" b="1" i="1" u="sng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Диск Альберти, Шифр </a:t>
          </a:r>
          <a:r>
            <a:rPr lang="ru-RU" sz="1400" b="1" i="1" u="sng" kern="1200" dirty="0" err="1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Виженера</a:t>
          </a:r>
          <a:r>
            <a:rPr lang="ru-RU" sz="1400" b="1" i="1" u="sng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шифр </a:t>
          </a:r>
          <a:r>
            <a:rPr lang="ru-RU" sz="1400" b="1" i="1" u="sng" kern="1200" dirty="0" err="1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Россиньолей</a:t>
          </a:r>
          <a:r>
            <a:rPr lang="ru-RU" sz="1400" b="1" i="1" u="sng" kern="1200" dirty="0">
              <a:solidFill>
                <a:srgbClr val="1E2A7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solidFill>
              <a:srgbClr val="1E2A7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28391" y="2565816"/>
        <a:ext cx="7448185" cy="873930"/>
      </dsp:txXfrm>
    </dsp:sp>
    <dsp:sp modelId="{4F98AA77-E854-40D6-AF2C-20CF22326DFA}">
      <dsp:nvSpPr>
        <dsp:cNvPr id="0" name=""/>
        <dsp:cNvSpPr/>
      </dsp:nvSpPr>
      <dsp:spPr>
        <a:xfrm>
          <a:off x="1561338" y="2518539"/>
          <a:ext cx="968484" cy="968484"/>
        </a:xfrm>
        <a:prstGeom prst="ellipse">
          <a:avLst/>
        </a:prstGeom>
        <a:gradFill flip="none" rotWithShape="0">
          <a:gsLst>
            <a:gs pos="0">
              <a:srgbClr val="A4BCCF">
                <a:shade val="30000"/>
                <a:satMod val="115000"/>
              </a:srgbClr>
            </a:gs>
            <a:gs pos="50000">
              <a:srgbClr val="A4BCCF">
                <a:shade val="67500"/>
                <a:satMod val="115000"/>
              </a:srgbClr>
            </a:gs>
            <a:gs pos="100000">
              <a:srgbClr val="A4BCCF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AEFEBE-B7C2-4998-BFC8-729C1201D732}">
      <dsp:nvSpPr>
        <dsp:cNvPr id="0" name=""/>
        <dsp:cNvSpPr/>
      </dsp:nvSpPr>
      <dsp:spPr>
        <a:xfrm rot="10800000">
          <a:off x="2107589" y="0"/>
          <a:ext cx="7542739" cy="968484"/>
        </a:xfrm>
        <a:prstGeom prst="roundRect">
          <a:avLst/>
        </a:prstGeom>
        <a:solidFill>
          <a:srgbClr val="EF752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07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Древний мир</a:t>
          </a:r>
          <a:r>
            <a:rPr lang="en-US" sz="1400" b="1" i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Свои послания пытались шифровать еще в древних цивилизациях: Индии, Египте, Месопотамии. Чтобы запутать читателя, использовали методы кодирования и стенографии, которые лишь косвенно относятся к криптографии. Шифрование обычно сводилось к перестановке и замене символов</a:t>
          </a:r>
          <a:r>
            <a:rPr lang="ru-RU" sz="1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i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Иероглифы, </a:t>
          </a:r>
          <a:r>
            <a:rPr lang="ru-RU" sz="1400" b="1" i="1" u="sng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Атбаш</a:t>
          </a:r>
          <a:r>
            <a:rPr lang="ru-RU" sz="1400" b="1" i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i="1" u="sng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Сциталла</a:t>
          </a:r>
          <a:r>
            <a:rPr lang="ru-RU" sz="1400" b="1" i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i="1" u="sng" kern="1200" dirty="0"/>
            <a:t>Шифр Цезаря.</a:t>
          </a:r>
          <a:endParaRPr lang="ru-RU" sz="1400" b="1" i="1" u="sng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54866" y="47277"/>
        <a:ext cx="7448185" cy="873930"/>
      </dsp:txXfrm>
    </dsp:sp>
    <dsp:sp modelId="{FB958A1C-84C0-4E97-904F-C978436A0F1A}">
      <dsp:nvSpPr>
        <dsp:cNvPr id="0" name=""/>
        <dsp:cNvSpPr/>
      </dsp:nvSpPr>
      <dsp:spPr>
        <a:xfrm>
          <a:off x="1572001" y="0"/>
          <a:ext cx="968484" cy="968484"/>
        </a:xfrm>
        <a:prstGeom prst="ellipse">
          <a:avLst/>
        </a:prstGeom>
        <a:gradFill flip="none" rotWithShape="1">
          <a:gsLst>
            <a:gs pos="0">
              <a:srgbClr val="EF7521">
                <a:shade val="30000"/>
                <a:satMod val="115000"/>
              </a:srgbClr>
            </a:gs>
            <a:gs pos="50000">
              <a:srgbClr val="EF7521">
                <a:shade val="67500"/>
                <a:satMod val="115000"/>
              </a:srgbClr>
            </a:gs>
            <a:gs pos="100000">
              <a:srgbClr val="EF7521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70574-0CFC-4B3E-907F-A8DF337FA5FF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F1B50-485F-4E9E-AE43-EFCC736F0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0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0724D-A81B-408C-9D78-A5BF4029F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666A7F-FC43-42B5-9C0D-948370670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F1B6FB-27B3-464B-9AED-B897B8A6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991F79-1D9A-4245-9C79-A759E83E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125B19-7A75-4918-B873-6F3E55E0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24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0B0F8C-0F24-4B94-8366-8AA64E7C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07EF03-CF09-4944-8B06-AE46C41E2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E0DE3A-4931-41B3-AD85-24DA2628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2D58DD-24E9-4671-B191-799E183F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4005CD-CD92-4554-A5B1-4D7883CC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9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067F146-C831-4540-BFE6-862B04317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EE8ED1-821D-49CF-8D3E-0C5C8DEE2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779228-2581-4E43-AAE6-9C658CEB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D44D1B-0C0D-4550-BCCE-541FCE95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DB9B76-E97C-43D2-B6F1-FC6E2433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70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C17D2-4DD9-4357-A472-D540B7CD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0E9798-99ED-4D7A-91D9-DE0559FD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FB7E46-B887-473A-BF0A-B615D61A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4CAD40-FFF3-4313-A9F1-322190AD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D5116-2BB7-4F49-BEF8-74771D2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27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12152-B8D9-4817-BB12-425CB73C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B3063F-440A-4D87-A679-8B5A3F557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979522-A368-4D70-A236-EC0CB465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8E4E12-2237-441C-A73D-55FC8822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F49D26-0E26-47D3-B234-3205349A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6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9D882-6B32-444B-88A9-CCE0DA7F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22528D-E2B7-4D4F-A9B6-925A177E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103C02-CC9B-4BC1-AF92-736231C58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734C4D-FAE5-49A8-B477-92AF3F08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94929E-604D-41A0-9A9E-BDC66F78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C3F92C-91B0-4FB1-8571-26091EAB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81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84A74-F6E5-4525-8504-85A9B0BF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63AAD2-34B1-4951-B00C-4716E8D0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E4F78B-0B6C-4A67-87B4-043B14039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1688C0-BF39-4444-B72F-AA3430E30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5E85FCB-ECD4-40A6-8B41-CBC8264C8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EA8EA25-E848-48B4-9014-A07F9391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07C9D66-CA70-45D2-BF26-BA9EFB06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0F1B871-2D30-4B94-BBE9-958ED697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41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02438D-1641-44EB-9449-E1F906B4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8AE2F8-2FC0-4F9E-9A27-00CB8A83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717536-8E2C-4B3C-B8A6-38940AF6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85FE09-26BD-441E-B504-1D496F63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3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A7A97F-AC47-4044-8A50-6CCDB4A2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5BB0425-0922-4089-A3FA-7B20E1D9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C8E00E-4B59-4D28-B15D-40BC93CC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93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4438E-43B2-4B61-ADE6-9587C98A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C43C93-0B3A-481B-9F08-BB4C627A8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42CC42-C874-46E6-AB4E-30C54A7BB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C97B57-ACD1-43DF-B3AC-3EE080A0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A0BB3A-8249-487A-84D5-17A0E68B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AA40B7-4F17-43F6-9A4D-E461DE3E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03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DA597-0030-4A38-A7A9-1FBF74D7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B5B26B4-9E74-4D57-91D2-F8BAE2460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3AD1D8-999E-4FD4-9CEA-91285724D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1DA77F-EEC0-4B03-98A3-A371BF35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0E22F6-DD0A-4E2F-BE23-D1D809138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10C300-05F2-421C-B35C-DCDD326D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98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3C37A6-DE63-44F5-A599-38816D80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D2CDC9-35AF-4AF7-B4EB-0152E58D7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3A96E8-325A-4C9B-A35F-7A169F78E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489A-FCBF-4AD2-849F-A6713E4ECE51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034547-248D-4518-9C65-296138A04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8A932C-1733-48E9-9A7C-57CEF754B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2EC-9918-40D6-B379-47DD01F0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9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68DD706-8765-4C84-AEA7-AF6C397F8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9715"/>
            <a:ext cx="6840760" cy="2297197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151D4E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Тема проекта: </a:t>
            </a:r>
            <a:r>
              <a:rPr lang="ru-RU" sz="4000" b="1" dirty="0">
                <a:solidFill>
                  <a:srgbClr val="151D4E"/>
                </a:solidFill>
                <a:latin typeface="+mn-lt"/>
                <a:ea typeface="Roboto" pitchFamily="2" charset="0"/>
                <a:cs typeface="Times New Roman" panose="02020603050405020304" pitchFamily="18" charset="0"/>
              </a:rPr>
              <a:t>«Автоматизация методов криптографической защиты информации»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xmlns="" id="{BDCB87C7-7F5C-4F56-8883-E59F725A62CD}"/>
              </a:ext>
            </a:extLst>
          </p:cNvPr>
          <p:cNvSpPr txBox="1">
            <a:spLocks/>
          </p:cNvSpPr>
          <p:nvPr/>
        </p:nvSpPr>
        <p:spPr>
          <a:xfrm>
            <a:off x="117056" y="6126106"/>
            <a:ext cx="4094904" cy="496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dirty="0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Руководитель проекта: </a:t>
            </a:r>
          </a:p>
          <a:p>
            <a:pPr algn="l">
              <a:lnSpc>
                <a:spcPct val="50000"/>
              </a:lnSpc>
            </a:pPr>
            <a:r>
              <a:rPr lang="ru-RU" dirty="0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к.э.н., доцент каф. </a:t>
            </a:r>
            <a:r>
              <a:rPr lang="ru-RU" dirty="0" err="1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ИТиС</a:t>
            </a:r>
            <a:r>
              <a:rPr lang="ru-RU" dirty="0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 Никитина О.И</a:t>
            </a:r>
            <a:r>
              <a:rPr lang="ru-RU" dirty="0" smtClean="0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.</a:t>
            </a:r>
            <a:endParaRPr lang="ru-RU" dirty="0">
              <a:solidFill>
                <a:schemeClr val="bg1"/>
              </a:solidFill>
              <a:ea typeface="Roboto" pitchFamily="2" charset="0"/>
              <a:cs typeface="Kurale" panose="020B0600000000000000" pitchFamily="34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052F1DE0-1749-49FE-996B-F5C4018F5F53}"/>
              </a:ext>
            </a:extLst>
          </p:cNvPr>
          <p:cNvSpPr txBox="1">
            <a:spLocks/>
          </p:cNvSpPr>
          <p:nvPr/>
        </p:nvSpPr>
        <p:spPr>
          <a:xfrm>
            <a:off x="92188" y="5591633"/>
            <a:ext cx="4047764" cy="496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ru-RU" dirty="0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Выполнила </a:t>
            </a:r>
            <a:endParaRPr lang="ru-RU" dirty="0" smtClean="0">
              <a:solidFill>
                <a:schemeClr val="bg1"/>
              </a:solidFill>
              <a:ea typeface="Roboto" pitchFamily="2" charset="0"/>
              <a:cs typeface="Kurale" panose="020B0600000000000000" pitchFamily="34" charset="0"/>
            </a:endParaRPr>
          </a:p>
          <a:p>
            <a:pPr algn="l">
              <a:lnSpc>
                <a:spcPct val="50000"/>
              </a:lnSpc>
            </a:pPr>
            <a:r>
              <a:rPr lang="ru-RU" dirty="0" smtClean="0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ст</a:t>
            </a:r>
            <a:r>
              <a:rPr lang="ru-RU" dirty="0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. гр. ИС-31 Брюханова Т.А</a:t>
            </a:r>
            <a:r>
              <a:rPr lang="ru-RU" dirty="0" smtClean="0">
                <a:solidFill>
                  <a:schemeClr val="bg1"/>
                </a:solidFill>
                <a:ea typeface="Roboto" pitchFamily="2" charset="0"/>
                <a:cs typeface="Kurale" panose="020B0600000000000000" pitchFamily="34" charset="0"/>
              </a:rPr>
              <a:t>.</a:t>
            </a:r>
            <a:endParaRPr lang="ru-RU" dirty="0">
              <a:solidFill>
                <a:schemeClr val="bg1"/>
              </a:solidFill>
              <a:ea typeface="Roboto" pitchFamily="2" charset="0"/>
              <a:cs typeface="Kurale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650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04335D3F-F908-4A57-A7B5-33040DF302EA}"/>
              </a:ext>
            </a:extLst>
          </p:cNvPr>
          <p:cNvSpPr txBox="1">
            <a:spLocks/>
          </p:cNvSpPr>
          <p:nvPr/>
        </p:nvSpPr>
        <p:spPr>
          <a:xfrm>
            <a:off x="826261" y="175238"/>
            <a:ext cx="8162717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Дешифровка по шифру Цезаря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отображением формул.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50190D-936C-4534-A4DF-7679A9862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787"/>
            <a:ext cx="9144000" cy="40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20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04335D3F-F908-4A57-A7B5-33040DF302EA}"/>
              </a:ext>
            </a:extLst>
          </p:cNvPr>
          <p:cNvSpPr txBox="1">
            <a:spLocks/>
          </p:cNvSpPr>
          <p:nvPr/>
        </p:nvSpPr>
        <p:spPr>
          <a:xfrm>
            <a:off x="826261" y="175238"/>
            <a:ext cx="8162717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Дешифровка по шифру Цезаря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отображением формул. (Продолжение)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50190D-936C-4534-A4DF-7679A9862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787"/>
            <a:ext cx="9144000" cy="40604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9B587B7-4D13-41F3-86FB-1AF48CBB6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8703"/>
            <a:ext cx="9144000" cy="41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55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BF0A0541-BE76-4AB2-B75C-F9A9F980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162717" cy="5040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шифра Цезаря, записанный в программе </a:t>
            </a:r>
            <a:r>
              <a:rPr lang="en-US" sz="20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PyCharm.</a:t>
            </a:r>
            <a:endParaRPr lang="ru-RU" sz="200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kr.sh/i/030121/SFHuDe8d.jpg?download=1&amp;name=%D0%A1%D0%BA%D1%80%D0%B8%D0%BD%D1%88%D0%BE%D1%82%2003-01-2021%2023:06:26.jpg">
            <a:extLst>
              <a:ext uri="{FF2B5EF4-FFF2-40B4-BE49-F238E27FC236}">
                <a16:creationId xmlns:a16="http://schemas.microsoft.com/office/drawing/2014/main" xmlns="" id="{EEA26CE0-35B9-45E2-AF12-B3D0292B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49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BF0A0541-BE76-4AB2-B75C-F9A9F980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50143"/>
            <a:ext cx="4922357" cy="5040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по шифру Цезаря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PyCharm.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339F2C-E00D-45AB-B7B4-B1B3B696E92A}"/>
              </a:ext>
            </a:extLst>
          </p:cNvPr>
          <p:cNvSpPr/>
          <p:nvPr/>
        </p:nvSpPr>
        <p:spPr>
          <a:xfrm>
            <a:off x="-829084" y="2674978"/>
            <a:ext cx="1656184" cy="1554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skr.sh/i/030121/T3vWURnA.jpg?download=1&amp;name=%D0%A1%D0%BA%D1%80%D0%B8%D0%BD%D1%88%D0%BE%D1%82%2003-01-2021%2023:12:20.jpg">
            <a:extLst>
              <a:ext uri="{FF2B5EF4-FFF2-40B4-BE49-F238E27FC236}">
                <a16:creationId xmlns:a16="http://schemas.microsoft.com/office/drawing/2014/main" xmlns="" id="{C6C22AAD-711B-4FEC-9723-0679E859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2" y="1349783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B2787A7-B725-4DB9-8564-B2A0B6AC0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" y="3963070"/>
            <a:ext cx="9144000" cy="16010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0F90C56-A766-4A37-9B51-7D0848A37E18}"/>
              </a:ext>
            </a:extLst>
          </p:cNvPr>
          <p:cNvSpPr/>
          <p:nvPr/>
        </p:nvSpPr>
        <p:spPr>
          <a:xfrm>
            <a:off x="-992" y="3228945"/>
            <a:ext cx="4811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Дешифровка по шифру Цезаря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PyCharm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15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11D610C5-DD04-4015-972F-9B724AF42101}"/>
              </a:ext>
            </a:extLst>
          </p:cNvPr>
          <p:cNvSpPr txBox="1">
            <a:spLocks/>
          </p:cNvSpPr>
          <p:nvPr/>
        </p:nvSpPr>
        <p:spPr>
          <a:xfrm>
            <a:off x="175514" y="4282"/>
            <a:ext cx="7886700" cy="119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гаммирования</a:t>
            </a:r>
            <a:endParaRPr lang="ru-RU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31DFC76F-F139-4869-B351-EBAB02948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49" y="942400"/>
            <a:ext cx="5868923" cy="1478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шифр относиться с симметричному шифрованию т.е. наше сообщение мы зашифровываем тем же ключом, которым и  будет расшифровывать.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Шифры гаммирования являются самыми эффективными с точки зрения стойкости и скорости преобразований (процедур зашифрования и дешифрования).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стойкости данные шифры относятся к классу совершенных. 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CE069B6-B1D9-4560-8BDA-4D5B74D6D2A9}"/>
              </a:ext>
            </a:extLst>
          </p:cNvPr>
          <p:cNvSpPr/>
          <p:nvPr/>
        </p:nvSpPr>
        <p:spPr>
          <a:xfrm>
            <a:off x="251520" y="4182179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гаммированием понимают процесс наложения по определенному закону гаммы шифра на открытые данные. Гамма шифра это псевдослучайная последовательность, выработанная по специальному алгоритму для зашифрования данных и их последующего расшифрования.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CA73381-5A6A-4859-9483-FAB4EAFF7600}"/>
              </a:ext>
            </a:extLst>
          </p:cNvPr>
          <p:cNvSpPr/>
          <p:nvPr/>
        </p:nvSpPr>
        <p:spPr>
          <a:xfrm>
            <a:off x="827584" y="5157192"/>
            <a:ext cx="69681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зашифрованный текст является достаточно трудным для раскрытия в том случае, если гамма шифра не содержит повторяющихся битовых последовательностей. </a:t>
            </a:r>
          </a:p>
          <a:p>
            <a:pPr algn="ctr"/>
            <a:r>
              <a:rPr lang="ru-RU" sz="14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Гамма шифра должна меняться случайным образом для каждого шифруемого слова.</a:t>
            </a:r>
          </a:p>
          <a:p>
            <a:pPr algn="ctr"/>
            <a:r>
              <a:rPr lang="ru-RU" sz="14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период гаммы превышает длину зашифрованного текста и неизвестна никакая его часть, то шифр можно раскрыть только прямым перебором всех ключей.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3B3A04D-22E6-404E-B523-E48FF0D92AB6}"/>
              </a:ext>
            </a:extLst>
          </p:cNvPr>
          <p:cNvSpPr/>
          <p:nvPr/>
        </p:nvSpPr>
        <p:spPr>
          <a:xfrm>
            <a:off x="129218" y="2780928"/>
            <a:ext cx="7539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зашифрования и дешифрования используются элементарные арифметические операции – открытое/зашифрованное сообщение и гамма, представленные в числовом виде, складываются друг с другом по модулю (</a:t>
            </a:r>
            <a:r>
              <a:rPr lang="ru-RU" sz="1600" b="1" dirty="0" err="1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сложения двух целых чисел по модулю является остаток от деления </a:t>
            </a:r>
          </a:p>
          <a:p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5+10 </a:t>
            </a:r>
            <a:r>
              <a:rPr lang="ru-RU" sz="1600" dirty="0" err="1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= 15 </a:t>
            </a:r>
            <a:r>
              <a:rPr lang="ru-RU" sz="1600" dirty="0" err="1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= 3).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CBEE3C7-C94C-4305-859A-FAD86A84A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40152" y="764704"/>
            <a:ext cx="3184969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61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C069AF8-106D-4406-9011-2A23EB9E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E0D50951-C2A3-4E89-B83A-3937EAF9E63C}"/>
              </a:ext>
            </a:extLst>
          </p:cNvPr>
          <p:cNvSpPr txBox="1">
            <a:spLocks/>
          </p:cNvSpPr>
          <p:nvPr/>
        </p:nvSpPr>
        <p:spPr>
          <a:xfrm>
            <a:off x="251520" y="380334"/>
            <a:ext cx="8162717" cy="64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и дешифровка по шифру Гаммирования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Excel.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kr.sh/i/030121/zbn0Xw2D.jpg?download=1&amp;name=%D0%A1%D0%BA%D1%80%D0%B8%D0%BD%D1%88%D0%BE%D1%82%2003-01-2021%2023:38:06.jpg">
            <a:extLst>
              <a:ext uri="{FF2B5EF4-FFF2-40B4-BE49-F238E27FC236}">
                <a16:creationId xmlns:a16="http://schemas.microsoft.com/office/drawing/2014/main" xmlns="" id="{ADE915BA-0274-4BFB-8A5D-D13906D7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9473"/>
            <a:ext cx="9144000" cy="51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33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E0D50951-C2A3-4E89-B83A-3937EAF9E63C}"/>
              </a:ext>
            </a:extLst>
          </p:cNvPr>
          <p:cNvSpPr txBox="1">
            <a:spLocks/>
          </p:cNvSpPr>
          <p:nvPr/>
        </p:nvSpPr>
        <p:spPr>
          <a:xfrm>
            <a:off x="251520" y="380334"/>
            <a:ext cx="8424936" cy="64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и дешифровка по шифру Гаммирования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отображением формул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F18C3F-F519-4BC6-9178-07E8120C2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258"/>
          <a:stretch/>
        </p:blipFill>
        <p:spPr>
          <a:xfrm>
            <a:off x="0" y="1916832"/>
            <a:ext cx="916460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40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E0D50951-C2A3-4E89-B83A-3937EAF9E63C}"/>
              </a:ext>
            </a:extLst>
          </p:cNvPr>
          <p:cNvSpPr txBox="1">
            <a:spLocks/>
          </p:cNvSpPr>
          <p:nvPr/>
        </p:nvSpPr>
        <p:spPr>
          <a:xfrm>
            <a:off x="251520" y="380334"/>
            <a:ext cx="8424936" cy="64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и дешифровка по шифру Гаммирования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отображением формул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EE0CF79-B4A2-478A-BF88-F87D96CE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864"/>
            <a:ext cx="9144000" cy="32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907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BF0A0541-BE76-4AB2-B75C-F9A9F980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162717" cy="5040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шифра Гаммирования, записанный в программе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PyCharm.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skr.sh/i/030121/QTqkFVwB.jpg?download=1&amp;name=%D0%A1%D0%BA%D1%80%D0%B8%D0%BD%D1%88%D0%BE%D1%82%2004-01-2021%2001:52:40.jpg">
            <a:extLst>
              <a:ext uri="{FF2B5EF4-FFF2-40B4-BE49-F238E27FC236}">
                <a16:creationId xmlns:a16="http://schemas.microsoft.com/office/drawing/2014/main" xmlns="" id="{9CE10CF4-5582-4D99-BDF1-64A33022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5737"/>
            <a:ext cx="9144000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77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0FF73CD-C0F8-4F52-929E-F5AE4D7D2EF5}"/>
              </a:ext>
            </a:extLst>
          </p:cNvPr>
          <p:cNvSpPr/>
          <p:nvPr/>
        </p:nvSpPr>
        <p:spPr>
          <a:xfrm>
            <a:off x="-5479" y="4077072"/>
            <a:ext cx="4572000" cy="1368152"/>
          </a:xfrm>
          <a:prstGeom prst="rect">
            <a:avLst/>
          </a:prstGeom>
          <a:solidFill>
            <a:srgbClr val="131C4D"/>
          </a:solidFill>
          <a:ln>
            <a:solidFill>
              <a:srgbClr val="131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BF0A0541-BE76-4AB2-B75C-F9A9F980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7380312" cy="5040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и дешифровка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шифру Гаммирования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PyCharm.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skr.sh/i/030121/7Bvr1Cj2.jpg?download=1&amp;name=%D0%A1%D0%BA%D1%80%D0%B8%D0%BD%D1%88%D0%BE%D1%82%2004-01-2021%2001:24:30.jpg">
            <a:extLst>
              <a:ext uri="{FF2B5EF4-FFF2-40B4-BE49-F238E27FC236}">
                <a16:creationId xmlns:a16="http://schemas.microsoft.com/office/drawing/2014/main" xmlns="" id="{F59502F4-AE2C-43FB-A42B-DB941F417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022"/>
          <a:stretch/>
        </p:blipFill>
        <p:spPr bwMode="auto">
          <a:xfrm>
            <a:off x="-5479" y="2295235"/>
            <a:ext cx="9144000" cy="23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41BE8D-97FE-4947-B829-838FD295AE0A}"/>
              </a:ext>
            </a:extLst>
          </p:cNvPr>
          <p:cNvSpPr txBox="1"/>
          <p:nvPr/>
        </p:nvSpPr>
        <p:spPr>
          <a:xfrm>
            <a:off x="1403648" y="284566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highlight>
                  <a:srgbClr val="00FF00"/>
                </a:highlight>
              </a:rPr>
              <a:t>Зашифровка</a:t>
            </a:r>
            <a:r>
              <a:rPr lang="ru-RU" sz="1200" dirty="0">
                <a:highlight>
                  <a:srgbClr val="00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D85154-2F35-48C8-B3B6-75CA3D95B606}"/>
              </a:ext>
            </a:extLst>
          </p:cNvPr>
          <p:cNvSpPr txBox="1"/>
          <p:nvPr/>
        </p:nvSpPr>
        <p:spPr>
          <a:xfrm>
            <a:off x="1403648" y="316739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highlight>
                  <a:srgbClr val="00FF00"/>
                </a:highlight>
              </a:rPr>
              <a:t>Дешифровка </a:t>
            </a:r>
          </a:p>
        </p:txBody>
      </p:sp>
    </p:spTree>
    <p:extLst>
      <p:ext uri="{BB962C8B-B14F-4D97-AF65-F5344CB8AC3E}">
        <p14:creationId xmlns:p14="http://schemas.microsoft.com/office/powerpoint/2010/main" xmlns="" val="192053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43B56E2-AF6F-437C-A401-9B98C3AAFF00}"/>
              </a:ext>
            </a:extLst>
          </p:cNvPr>
          <p:cNvSpPr/>
          <p:nvPr/>
        </p:nvSpPr>
        <p:spPr>
          <a:xfrm>
            <a:off x="440714" y="13535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криптографической защиты информации разными методами шифрования с использованием ИТ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F215A31-F1D0-42D3-97BE-09EF9D6B447C}"/>
              </a:ext>
            </a:extLst>
          </p:cNvPr>
          <p:cNvSpPr/>
          <p:nvPr/>
        </p:nvSpPr>
        <p:spPr>
          <a:xfrm>
            <a:off x="440714" y="734785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800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1E2A7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A2807B5-C509-4834-8DA4-187B8E423780}"/>
              </a:ext>
            </a:extLst>
          </p:cNvPr>
          <p:cNvSpPr/>
          <p:nvPr/>
        </p:nvSpPr>
        <p:spPr>
          <a:xfrm>
            <a:off x="440714" y="2852936"/>
            <a:ext cx="2907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800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1E2A7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3BF6510-6241-490B-8028-0FB82B777561}"/>
              </a:ext>
            </a:extLst>
          </p:cNvPr>
          <p:cNvSpPr/>
          <p:nvPr/>
        </p:nvSpPr>
        <p:spPr>
          <a:xfrm>
            <a:off x="461638" y="34762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использование функций MS </a:t>
            </a:r>
            <a:r>
              <a:rPr lang="ru-RU" dirty="0" err="1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криптографической защиты информации;</a:t>
            </a:r>
            <a:br>
              <a:rPr lang="ru-RU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использование языка </a:t>
            </a:r>
            <a:r>
              <a:rPr lang="ru-RU" dirty="0" err="1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криптографической защиты информации разными методами шифрования.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64833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Статья по итогам проекта в сборнике ПОИСК-2021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9132"/>
            <a:ext cx="7992888" cy="45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557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F3B4AA2-3D0A-44BE-AA6D-D5DA4B12407F}"/>
              </a:ext>
            </a:extLst>
          </p:cNvPr>
          <p:cNvSpPr/>
          <p:nvPr/>
        </p:nvSpPr>
        <p:spPr>
          <a:xfrm>
            <a:off x="5652120" y="33691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51D4E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2000" b="1" dirty="0">
                <a:solidFill>
                  <a:srgbClr val="151D4E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За внимание!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235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22CEB205-652D-42F3-9ACF-7D98895B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67592"/>
            <a:ext cx="7886700" cy="119247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Криптография</a:t>
            </a:r>
            <a:endParaRPr lang="ru-RU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4">
            <a:extLst>
              <a:ext uri="{FF2B5EF4-FFF2-40B4-BE49-F238E27FC236}">
                <a16:creationId xmlns:a16="http://schemas.microsoft.com/office/drawing/2014/main" xmlns="" id="{1DA8CCE2-EBB6-43CA-8128-373DF12B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27" y="1590729"/>
            <a:ext cx="4962742" cy="1046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криптография изучала методы шифрования, но ушла далеко вперед. Настолько, что в 2019 году трудно представить, как без криптографии проходили бы банковские транзакции и общение в мессенджерах.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72DCDEE-989E-4AD9-901C-4AC7EED6521A}"/>
              </a:ext>
            </a:extLst>
          </p:cNvPr>
          <p:cNvSpPr/>
          <p:nvPr/>
        </p:nvSpPr>
        <p:spPr>
          <a:xfrm>
            <a:off x="356627" y="2825641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криптографию использовали, чтобы сохранить секретность сообщения. Эта задача появилась после того, как человек изобрел письменность. Саму письменность тогда можно было уже считать криптографической системой.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1612B0-F176-44BD-87D7-17E61DC4671C}"/>
              </a:ext>
            </a:extLst>
          </p:cNvPr>
          <p:cNvSpPr/>
          <p:nvPr/>
        </p:nvSpPr>
        <p:spPr>
          <a:xfrm>
            <a:off x="3275856" y="260648"/>
            <a:ext cx="5543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наука, которая изучает методы сохранения конфиденциальности и целостности данных при передаче сообщения, проверку подлинности авторства и не только.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BD4E9-1192-4B4D-A7D5-9DCE508CD603}"/>
              </a:ext>
            </a:extLst>
          </p:cNvPr>
          <p:cNvSpPr/>
          <p:nvPr/>
        </p:nvSpPr>
        <p:spPr>
          <a:xfrm>
            <a:off x="356627" y="4277995"/>
            <a:ext cx="4257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вскоре ее стали понимать многие и потребовался другой, секретный канал передачи сообщений — прежде всего, в военных целях. С тех пор люди соревнуются в изобретении самых защищенных способов шифрования информации.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xmlns="" id="{7E106309-353A-4D17-A4C8-50045912A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70724077"/>
              </p:ext>
            </p:extLst>
          </p:nvPr>
        </p:nvGraphicFramePr>
        <p:xfrm>
          <a:off x="-1099233" y="689567"/>
          <a:ext cx="11342466" cy="600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6F0DC5-9888-46AF-B046-DC4B7A3DFE7C}"/>
              </a:ext>
            </a:extLst>
          </p:cNvPr>
          <p:cNvSpPr txBox="1"/>
          <p:nvPr/>
        </p:nvSpPr>
        <p:spPr>
          <a:xfrm>
            <a:off x="755576" y="787351"/>
            <a:ext cx="51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5BD4D6B-7ED0-491B-A8DC-021E5CFD4531}"/>
              </a:ext>
            </a:extLst>
          </p:cNvPr>
          <p:cNvSpPr/>
          <p:nvPr/>
        </p:nvSpPr>
        <p:spPr>
          <a:xfrm>
            <a:off x="755576" y="2060848"/>
            <a:ext cx="518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8814155-5156-411F-ADDF-0CAE6897BFF2}"/>
              </a:ext>
            </a:extLst>
          </p:cNvPr>
          <p:cNvSpPr/>
          <p:nvPr/>
        </p:nvSpPr>
        <p:spPr>
          <a:xfrm>
            <a:off x="755576" y="3307631"/>
            <a:ext cx="466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69F4E52-BA06-4ADA-AF86-90E3DBCCAB4C}"/>
              </a:ext>
            </a:extLst>
          </p:cNvPr>
          <p:cNvSpPr/>
          <p:nvPr/>
        </p:nvSpPr>
        <p:spPr>
          <a:xfrm>
            <a:off x="683568" y="4531767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CBCD44B-725E-4524-8FBE-DB551EBCC9EE}"/>
              </a:ext>
            </a:extLst>
          </p:cNvPr>
          <p:cNvSpPr/>
          <p:nvPr/>
        </p:nvSpPr>
        <p:spPr>
          <a:xfrm>
            <a:off x="755576" y="5827911"/>
            <a:ext cx="651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3C3B41-BA2C-4086-9498-C6FE5607F24A}"/>
              </a:ext>
            </a:extLst>
          </p:cNvPr>
          <p:cNvSpPr/>
          <p:nvPr/>
        </p:nvSpPr>
        <p:spPr>
          <a:xfrm>
            <a:off x="323528" y="13202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1E2A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криптография</a:t>
            </a:r>
            <a:endParaRPr lang="ru-RU" sz="2400" dirty="0">
              <a:solidFill>
                <a:srgbClr val="1E2A7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D80950-70DB-44FB-AC76-306E55C5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14" y="60861"/>
            <a:ext cx="7886700" cy="119247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 Цезаря</a:t>
            </a:r>
            <a:endParaRPr lang="ru-RU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17FE94-5653-4BDC-B76D-2EF4C0F0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573" y="519307"/>
            <a:ext cx="5883427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шифр появился около 100 лет до нашей эры.</a:t>
            </a:r>
            <a:r>
              <a:rPr lang="ru-RU" sz="24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 Юлий Цезарь изобрел и использовал шрифт на основе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алфавита, этот шрифт назвали его именем.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шифра</a:t>
            </a:r>
            <a:r>
              <a:rPr lang="ru-RU" sz="24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прост: каждая буква сдвигалась по алфавиту вправо на одно и то же число позиций. Адресату нужно было только знать, насколько — это и был ключ шифрования. Сам диктатор использовал сдвиг на три символа.</a:t>
            </a:r>
          </a:p>
        </p:txBody>
      </p:sp>
      <p:pic>
        <p:nvPicPr>
          <p:cNvPr id="1026" name="Picture 2" descr="https://naked-science.ru/wp-content/uploads/2019/10/tabl2-1024x115.png">
            <a:extLst>
              <a:ext uri="{FF2B5EF4-FFF2-40B4-BE49-F238E27FC236}">
                <a16:creationId xmlns:a16="http://schemas.microsoft.com/office/drawing/2014/main" xmlns="" id="{AC74C5B9-18E2-4CF3-9A5D-5DC76CCB5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50" y="4755332"/>
            <a:ext cx="7350864" cy="7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71A33B-E297-4885-B060-9F7156444603}"/>
              </a:ext>
            </a:extLst>
          </p:cNvPr>
          <p:cNvSpPr/>
          <p:nvPr/>
        </p:nvSpPr>
        <p:spPr>
          <a:xfrm>
            <a:off x="899536" y="5691298"/>
            <a:ext cx="6974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 шифра Цезаря с алфавитом русского языка. </a:t>
            </a:r>
          </a:p>
          <a:p>
            <a:pPr algn="ctr"/>
            <a:r>
              <a:rPr lang="ru-RU" sz="1600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буква сдвинута вправо на три позиции.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18957FE-E7FF-4AF8-B639-495EC277AF8A}"/>
              </a:ext>
            </a:extLst>
          </p:cNvPr>
          <p:cNvCxnSpPr/>
          <p:nvPr/>
        </p:nvCxnSpPr>
        <p:spPr>
          <a:xfrm>
            <a:off x="8062214" y="4755332"/>
            <a:ext cx="0" cy="723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60A6126-959A-4D82-B872-EEB1D3471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17" y="1470927"/>
            <a:ext cx="2881967" cy="28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7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BF0A0541-BE76-4AB2-B75C-F9A9F980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76" y="260648"/>
            <a:ext cx="8162717" cy="1296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по шифру Цезаря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Excel.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78634E7-961E-4DA8-89A7-384A09E7D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0" y="764704"/>
            <a:ext cx="8238290" cy="59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8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BF0A0541-BE76-4AB2-B75C-F9A9F980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76" y="260648"/>
            <a:ext cx="8162717" cy="1296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по шифру Цезаря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отображением формул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0E2942-4108-4BBF-8FBE-FA7A9077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697"/>
            <a:ext cx="9144000" cy="41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4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BF0A0541-BE76-4AB2-B75C-F9A9F980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76" y="260648"/>
            <a:ext cx="8162717" cy="1296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Зашифровка по шифру Цезаря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отображением формул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89489F-47B7-42A5-83B3-934BF3E8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3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68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B08F47-FF9E-4F71-B8AC-0B018912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61" y="709582"/>
            <a:ext cx="7486997" cy="6021288"/>
          </a:xfrm>
          <a:prstGeom prst="rect">
            <a:avLst/>
          </a:prstGeom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04335D3F-F908-4A57-A7B5-33040DF302EA}"/>
              </a:ext>
            </a:extLst>
          </p:cNvPr>
          <p:cNvSpPr txBox="1">
            <a:spLocks/>
          </p:cNvSpPr>
          <p:nvPr/>
        </p:nvSpPr>
        <p:spPr>
          <a:xfrm>
            <a:off x="826261" y="175238"/>
            <a:ext cx="8162717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Дешифровка по шифру Цезаря в </a:t>
            </a:r>
            <a:r>
              <a:rPr lang="en-US" sz="2000" u="sng" dirty="0">
                <a:solidFill>
                  <a:srgbClr val="151D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Excel.</a:t>
            </a:r>
            <a:endParaRPr lang="ru-RU" sz="2000" u="sng" dirty="0">
              <a:solidFill>
                <a:srgbClr val="151D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87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1751</TotalTime>
  <Words>797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 проекта: «Автоматизация методов криптографической защиты информации»</vt:lpstr>
      <vt:lpstr>Слайд 2</vt:lpstr>
      <vt:lpstr>Криптография</vt:lpstr>
      <vt:lpstr>Слайд 4</vt:lpstr>
      <vt:lpstr>Шифр Цезаря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Статья по итогам проекта в сборнике ПОИСК-2021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правового регулирования отношений в сфере информации, информационных технологий и защиты информации</dc:title>
  <dc:creator>U-230B-1</dc:creator>
  <cp:lastModifiedBy>User</cp:lastModifiedBy>
  <cp:revision>113</cp:revision>
  <dcterms:created xsi:type="dcterms:W3CDTF">2020-09-08T13:03:15Z</dcterms:created>
  <dcterms:modified xsi:type="dcterms:W3CDTF">2021-07-01T08:17:36Z</dcterms:modified>
</cp:coreProperties>
</file>